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6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CFF-D9FA-43CE-8BF2-EE33CBC55BA6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F2111-0085-4245-8EE9-4102044E59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____Microsoft_Office_Word_97_-_20034.doc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35745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по общим основаниям.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Пункты 1,3,5,6 и 11 части 1 статьи 77 ТК РФ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1" name="Picture 1" descr="H:\Кадр.делопроизводство\hom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429000"/>
            <a:ext cx="4970476" cy="2928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72132" y="14285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Преподаватель Выдрина Е.Ю.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14282" y="0"/>
            <a:ext cx="3929090" cy="107154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Пример оформления заявления работника о прекращении трудового договора  в порядке перевода к другому работодателю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142852"/>
            <a:ext cx="4041775" cy="92869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Пример оформления письменного запроса об увольнении работника в порядке перевода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42844" y="1285860"/>
          <a:ext cx="4500562" cy="5286412"/>
        </p:xfrm>
        <a:graphic>
          <a:graphicData uri="http://schemas.openxmlformats.org/presentationml/2006/ole">
            <p:oleObj spid="_x0000_s3074" name="Document" r:id="rId3" imgW="5605906" imgH="4496190" progId="Word.Document.8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643438" y="1285860"/>
          <a:ext cx="4214842" cy="5286412"/>
        </p:xfrm>
        <a:graphic>
          <a:graphicData uri="http://schemas.openxmlformats.org/presentationml/2006/ole">
            <p:oleObj spid="_x0000_s3075" name="Document" r:id="rId4" imgW="5088410" imgH="7565293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договора в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случае отказа работника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продолжения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в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связи со сменой собственника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имущества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организации, с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изменением подведомственности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(подчиненности)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 либо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реорганизацией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(п.6 ч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 ст. 77 ТК РФ)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407194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Статья </a:t>
            </a:r>
            <a:r>
              <a:rPr lang="ru-RU" dirty="0"/>
              <a:t>75 ТК РФ посвящена регулированию трудовых отношений при смене собственника имущества организации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В законодательстве, как гражданском, так и трудовом, отсутствует понятие «смена собственника </a:t>
            </a:r>
            <a:r>
              <a:rPr lang="ru-RU" dirty="0" smtClean="0"/>
              <a:t>имущества </a:t>
            </a:r>
            <a:r>
              <a:rPr lang="ru-RU" dirty="0"/>
              <a:t>организации</a:t>
            </a:r>
            <a:r>
              <a:rPr lang="ru-RU" dirty="0" smtClean="0"/>
              <a:t>».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Постановление </a:t>
            </a:r>
            <a:r>
              <a:rPr lang="ru-RU" dirty="0"/>
              <a:t>Пленума Верховного Суда </a:t>
            </a:r>
            <a:r>
              <a:rPr lang="ru-RU" i="1" dirty="0" smtClean="0"/>
              <a:t>от </a:t>
            </a:r>
            <a:r>
              <a:rPr lang="ru-RU" i="1" dirty="0"/>
              <a:t>17.03.04 № </a:t>
            </a:r>
            <a:r>
              <a:rPr lang="ru-RU" i="1" dirty="0" smtClean="0"/>
              <a:t>2 «</a:t>
            </a:r>
            <a:r>
              <a:rPr lang="ru-RU" dirty="0" smtClean="0"/>
              <a:t>О ПРИМЕНЕНИИ СУДАМИ РОССИЙСКОЙ ФЕДЕРАЦИИТРУДОВОГО КОДЕКСА РОССИЙСКОЙ ФЕДЕРАЦИИ»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      «</a:t>
            </a:r>
            <a:r>
              <a:rPr lang="ru-RU" dirty="0" smtClean="0"/>
              <a:t>под </a:t>
            </a:r>
            <a:r>
              <a:rPr lang="ru-RU" dirty="0"/>
              <a:t>сменой собственника имущества организации следует понимать переход (передачу) права собственности на имущество организации от </a:t>
            </a:r>
            <a:r>
              <a:rPr lang="ru-RU" dirty="0" smtClean="0"/>
              <a:t>одного </a:t>
            </a:r>
            <a:r>
              <a:rPr lang="ru-RU" dirty="0"/>
              <a:t>лица к другому лицу или другим лицам, в частности при приватизации государственного или </a:t>
            </a:r>
            <a:r>
              <a:rPr lang="ru-RU" dirty="0" smtClean="0"/>
              <a:t>муниципального имущества»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Проводим процедуры  по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смене собственника имущества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организации /реорганизацию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/>
              <a:t>Информируем работников</a:t>
            </a:r>
          </a:p>
          <a:p>
            <a:pPr marL="514350" indent="-514350">
              <a:buNone/>
            </a:pPr>
            <a:r>
              <a:rPr lang="ru-RU" dirty="0" smtClean="0"/>
              <a:t>Согласно </a:t>
            </a:r>
            <a:r>
              <a:rPr lang="ru-RU" dirty="0"/>
              <a:t>п. 6 ч. 1 ст. 77 ТК РФ основанием прекращения трудового договора является отказ работника от продолжения работы в связи со сменой собственника имущества организации, представляется, что в целях соблюдения его права на такой отказ целесообразно направить работнику </a:t>
            </a:r>
            <a:r>
              <a:rPr lang="ru-RU" i="1" dirty="0"/>
              <a:t>письменное извещение </a:t>
            </a:r>
            <a:r>
              <a:rPr lang="ru-RU" dirty="0"/>
              <a:t>о смене собственника имущества организации с указанием его права отказаться от продолжения </a:t>
            </a:r>
            <a:r>
              <a:rPr lang="ru-RU" dirty="0" smtClean="0"/>
              <a:t>работы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/>
              <a:t>Получаем от работника </a:t>
            </a:r>
            <a:r>
              <a:rPr lang="ru-RU" dirty="0" smtClean="0"/>
              <a:t>заявление  с </a:t>
            </a:r>
            <a:r>
              <a:rPr lang="ru-RU" dirty="0"/>
              <a:t>отказом продолжать трудовые </a:t>
            </a:r>
            <a:r>
              <a:rPr lang="ru-RU" dirty="0" smtClean="0"/>
              <a:t>отношения</a:t>
            </a:r>
          </a:p>
          <a:p>
            <a:pPr>
              <a:buNone/>
            </a:pPr>
            <a:r>
              <a:rPr lang="ru-RU" dirty="0" smtClean="0"/>
              <a:t>4. Увольнение</a:t>
            </a:r>
            <a:endParaRPr lang="ru-RU" dirty="0"/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нарушением установленных ТК РФ или иным федеральным законом правил заключения трудового договора, если это нарушение исключает возможность продолжения работы</a:t>
            </a:r>
            <a:br>
              <a:rPr lang="ru-RU" sz="27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(п. 11 ч. 1 ст. 77, ст. 84 ТК РФ)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Согласно ст. 84 ТК РФ трудовой договор прекращается при одновременном наличии двух условий:</a:t>
            </a:r>
          </a:p>
          <a:p>
            <a:pPr lvl="0"/>
            <a:r>
              <a:rPr lang="ru-RU" dirty="0"/>
              <a:t>были нарушены установленные Кодексом или иным федеральным законом правила его заключения (п. 11 ч. 1 ст. 77 ТК РФ);</a:t>
            </a:r>
          </a:p>
          <a:p>
            <a:pPr lvl="0"/>
            <a:r>
              <a:rPr lang="ru-RU" dirty="0"/>
              <a:t>нарушение этих правил исключает возможность продолжения данной работы.</a:t>
            </a:r>
          </a:p>
          <a:p>
            <a:pPr>
              <a:buNone/>
            </a:pPr>
            <a:r>
              <a:rPr lang="ru-RU" dirty="0"/>
              <a:t>При этом необходимо учитывать: если правила заключения трудового договора были нарушены по вине самого работника вследствие представления им подложных документов, то трудовой договор расторгается по п. 11 ч. 1 ст. 81 ТК РФ, а не по п. 11 ч. 1 ст. 77 </a:t>
            </a:r>
            <a:r>
              <a:rPr lang="ru-RU" dirty="0" smtClean="0"/>
              <a:t> </a:t>
            </a:r>
            <a:r>
              <a:rPr lang="ru-RU" i="1" dirty="0" smtClean="0"/>
              <a:t>(</a:t>
            </a:r>
            <a:r>
              <a:rPr lang="ru-RU" i="1" dirty="0"/>
              <a:t>п. 51 </a:t>
            </a:r>
            <a:r>
              <a:rPr lang="ru-RU" i="1" dirty="0" smtClean="0"/>
              <a:t>постановления</a:t>
            </a:r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dirty="0"/>
              <a:t>Пленума Верховного Суда РФ от 17.03.2004 N 2 </a:t>
            </a:r>
            <a:r>
              <a:rPr lang="ru-RU" dirty="0" smtClean="0"/>
              <a:t>"</a:t>
            </a:r>
            <a:r>
              <a:rPr lang="ru-RU" dirty="0"/>
              <a:t>О применении судами Российской Федерации Трудового кодекса Российской </a:t>
            </a:r>
            <a:r>
              <a:rPr lang="ru-RU" dirty="0" smtClean="0"/>
              <a:t>Федерации)</a:t>
            </a:r>
            <a:r>
              <a:rPr lang="ru-RU" i="1" dirty="0" smtClean="0"/>
              <a:t>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1. Если вины работника в нарушении установленных ТК РФ или иным федеральным законом правил заключения трудового договора нет, то порядок прекращения трудового договора по п. 11 ст. 77 ТК РФ , ст. 84 ТК РФ следующий.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000" dirty="0" smtClean="0"/>
              <a:t>Предлагаем </a:t>
            </a:r>
            <a:r>
              <a:rPr lang="ru-RU" sz="2000" dirty="0"/>
              <a:t>работнику </a:t>
            </a:r>
            <a:r>
              <a:rPr lang="ru-RU" sz="2000" dirty="0" smtClean="0"/>
              <a:t>перевод на </a:t>
            </a:r>
            <a:r>
              <a:rPr lang="ru-RU" sz="2000" dirty="0"/>
              <a:t>другую имеющуюся у работодателя </a:t>
            </a:r>
            <a:r>
              <a:rPr lang="ru-RU" sz="2000" dirty="0" smtClean="0"/>
              <a:t>работу или </a:t>
            </a:r>
            <a:r>
              <a:rPr lang="ru-RU" sz="2000" dirty="0"/>
              <a:t>уведомляем об отсутствии </a:t>
            </a:r>
            <a:r>
              <a:rPr lang="ru-RU" sz="2000" dirty="0" smtClean="0"/>
              <a:t>вакансий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000" dirty="0" smtClean="0"/>
              <a:t>Увольнение</a:t>
            </a:r>
          </a:p>
          <a:p>
            <a:pPr marL="514350" indent="-514350">
              <a:buNone/>
            </a:pPr>
            <a:endParaRPr lang="ru-RU" sz="2000" dirty="0" smtClean="0"/>
          </a:p>
          <a:p>
            <a:pPr marL="514350" indent="-514350">
              <a:buNone/>
            </a:pPr>
            <a:endParaRPr lang="ru-RU" sz="2000" dirty="0"/>
          </a:p>
          <a:p>
            <a:pPr marL="514350" indent="-514350" algn="ctr">
              <a:buNone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2. Если нарушение установленных ТК РФ или иным федеральным законом правил заключения трудового договора допущено по вине работника и эта вина доказана, то работодатель не обязан предлагать ему другую работу и прекращение трудового договора по п. 11 ст. 77 ТК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РФ, ст. 84 ТК РФ 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должно производиться в следующем порядке.</a:t>
            </a:r>
          </a:p>
          <a:p>
            <a:pPr marL="514350" indent="-514350">
              <a:buNone/>
            </a:pPr>
            <a:r>
              <a:rPr lang="ru-RU" sz="2000" dirty="0" smtClean="0"/>
              <a:t>1. Увольнение</a:t>
            </a:r>
          </a:p>
          <a:p>
            <a:pPr marL="514350" indent="-514350">
              <a:buNone/>
            </a:pPr>
            <a:endParaRPr lang="ru-RU" dirty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по инициативе работодателя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пункты 1-4, 7, 8, 11  и части 1 статьи 81 ТК РФ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:\Кадр.делопроизводство\1307067425_bc4cd_xy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86256"/>
            <a:ext cx="4786346" cy="2571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положения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Необходимость увольнения определяется экономическими потребностями работодателя и поведением самого работника, отношения к труду.</a:t>
            </a:r>
          </a:p>
          <a:p>
            <a:pPr>
              <a:buNone/>
            </a:pPr>
            <a:r>
              <a:rPr lang="ru-RU" dirty="0" smtClean="0"/>
              <a:t>Перечень оснований прекращения трудового договора по инициативе работодателя, установленный в ст. 81 ТК РФ, не является исчерпывающим. Так в п.14 ч.1 ст.81 сказано, что трудовой договор может быть расторгнут работодателем в других случаях установленных ТК РФ и иными федеральными законами.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Нельзя уволить по инициативе работодателя: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Tx/>
              <a:buChar char="-"/>
            </a:pPr>
            <a:r>
              <a:rPr lang="ru-RU" dirty="0" smtClean="0"/>
              <a:t>работника в период его временной нетрудоспособности и в период пребывания в отпуске (за исключением п. 1 ч. 1 ст. 81 ТК РФ)</a:t>
            </a:r>
          </a:p>
          <a:p>
            <a:pPr>
              <a:buFontTx/>
              <a:buChar char="-"/>
            </a:pPr>
            <a:r>
              <a:rPr lang="ru-RU" dirty="0" smtClean="0"/>
              <a:t>беременную женщину (за исключением п.1 ч. 1 ст. 81 ТК РФ)</a:t>
            </a:r>
          </a:p>
          <a:p>
            <a:pPr>
              <a:buFontTx/>
              <a:buChar char="-"/>
            </a:pPr>
            <a:r>
              <a:rPr lang="ru-RU" dirty="0" smtClean="0"/>
              <a:t>женщин, имеющих детей в возрасте до 3 лет, одиноких матерей, воспитывающих ребенка в возрасте до 14 лет (ребенок-инвалид – до 18 лет)</a:t>
            </a:r>
          </a:p>
          <a:p>
            <a:pPr>
              <a:buFontTx/>
              <a:buChar char="-"/>
            </a:pPr>
            <a:r>
              <a:rPr lang="ru-RU" dirty="0" smtClean="0"/>
              <a:t>других лиц, воспитывающих указанных детей без матери (за исключением пп.1,7,8 и 11 ч. 1 ст. 81 ТК РФ)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Должно быть учтено мнение соответствующего органа (получено его согласие) (ст. 373 ТК РФ)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Направить документы в выборный орган первичной профсоюзной организации</a:t>
            </a:r>
          </a:p>
          <a:p>
            <a:pPr marL="514350" indent="-514350">
              <a:buNone/>
            </a:pPr>
            <a:r>
              <a:rPr lang="ru-RU" dirty="0" smtClean="0"/>
              <a:t>Выборный орган первичной профсоюзной организации в течении 7 рабочих дней со дня получения проекта приказа и копий документов направляет  работодателю мотивированное мнение в письменной форме</a:t>
            </a:r>
          </a:p>
          <a:p>
            <a:pPr marL="514350" indent="-514350">
              <a:buNone/>
            </a:pPr>
            <a:r>
              <a:rPr lang="ru-RU" dirty="0" smtClean="0"/>
              <a:t>2. При необходимости провести дополнительные консультации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Увольнение должно быть надлежащим образом оформлено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1.  Издать приказ (распоряжение) о прекращении трудового договора</a:t>
            </a:r>
          </a:p>
          <a:p>
            <a:pPr marL="514350" indent="-514350">
              <a:buNone/>
            </a:pPr>
            <a:r>
              <a:rPr lang="ru-RU" dirty="0" smtClean="0"/>
              <a:t>2.  Зарегистрировать приказ (распоряжение) о прекращении трудового договора (увольнении)</a:t>
            </a:r>
          </a:p>
          <a:p>
            <a:pPr>
              <a:buNone/>
            </a:pPr>
            <a:r>
              <a:rPr lang="ru-RU" dirty="0" smtClean="0"/>
              <a:t>3. Ознакомить работника с приказом (распоряжением) о прекращении трудового договора (увольнении) или Сделать запись на приказе (распоряжении) о прекращении трудового договора и составить акт</a:t>
            </a:r>
          </a:p>
          <a:p>
            <a:pPr>
              <a:buNone/>
            </a:pPr>
            <a:r>
              <a:rPr lang="ru-RU" dirty="0" smtClean="0"/>
              <a:t>4. Заполнить раздел XI личной карточки работника (форма №Т-2)</a:t>
            </a:r>
          </a:p>
          <a:p>
            <a:pPr>
              <a:buNone/>
            </a:pPr>
            <a:r>
              <a:rPr lang="ru-RU" dirty="0" smtClean="0"/>
              <a:t>5. Оформить записку-расчет при прекращении (расторжении) трудового договора с работником (увольнении) (форма №Т-61)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положения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579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Статья 77 ТК РФ содержит общие основания прекращения трудового договора. </a:t>
            </a:r>
          </a:p>
          <a:p>
            <a:pPr>
              <a:buNone/>
            </a:pPr>
            <a:r>
              <a:rPr lang="ru-RU" dirty="0" smtClean="0"/>
              <a:t>Наряду с термином «прекращение трудового договора» в ст. 77 ТК РФ (равно как и в других статьях Кодекса) применяется термин «расторжение трудового договора». Кроме того, в ТК РФ и иных актах трудового законодательства говорится об увольнении работника (ст. 77, 80, 81, 82 ТК РФ).</a:t>
            </a:r>
          </a:p>
          <a:p>
            <a:pPr>
              <a:buNone/>
            </a:pP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Первую группу </a:t>
            </a:r>
            <a:r>
              <a:rPr lang="ru-RU" dirty="0" smtClean="0"/>
              <a:t>составляют основания, связанные с желанием обеих сторон или одной из сторон трудового договора прекратить его действие (п.1 ч. 1 ст. 77 ТК РФ , п. 3 ч. 1 ст. 77 ТК РФ , п. 4 ч. 1 ст. 77 ТК РФ , п. 5 ч. 1 ст. 77 ТК РФ).</a:t>
            </a:r>
          </a:p>
          <a:p>
            <a:pPr>
              <a:buNone/>
            </a:pP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Вторую группу </a:t>
            </a:r>
            <a:r>
              <a:rPr lang="ru-RU" dirty="0" smtClean="0"/>
              <a:t>составляют основания прекращения трудового договора, связанные с невозможностью продолжения трудовых отношений и не обусловленные волеизъявлением сторон (п. 2 ч. 1 ст. 77 ТК РФ , п. 10 ч. 1 ст. 77 ТК РФ , п. 11 ч. 1 ст. 77 ТК РФ)</a:t>
            </a:r>
          </a:p>
          <a:p>
            <a:pPr>
              <a:buNone/>
            </a:pPr>
            <a:r>
              <a:rPr lang="ru-RU" u="sng" dirty="0">
                <a:solidFill>
                  <a:schemeClr val="accent1">
                    <a:lumMod val="75000"/>
                  </a:schemeClr>
                </a:solidFill>
              </a:rPr>
              <a:t>Третью группу </a:t>
            </a:r>
            <a:r>
              <a:rPr lang="ru-RU" dirty="0"/>
              <a:t>составляют основания прекращения трудового договора, связанные с тем, что работник по различным причинам отказывается </a:t>
            </a:r>
            <a:r>
              <a:rPr lang="ru-RU" dirty="0" smtClean="0"/>
              <a:t>продолжать </a:t>
            </a:r>
            <a:r>
              <a:rPr lang="ru-RU" dirty="0"/>
              <a:t>работу у данного </a:t>
            </a:r>
            <a:r>
              <a:rPr lang="ru-RU" dirty="0" smtClean="0"/>
              <a:t>работодателя ( п.</a:t>
            </a:r>
            <a:r>
              <a:rPr lang="ru-RU" dirty="0"/>
              <a:t> 6 ч. 1 ст. 77 ТК РФ </a:t>
            </a:r>
            <a:r>
              <a:rPr lang="ru-RU" dirty="0" smtClean="0"/>
              <a:t>, п.7 </a:t>
            </a:r>
            <a:r>
              <a:rPr lang="ru-RU" dirty="0"/>
              <a:t>ч. 1 ст. 77 ТК </a:t>
            </a:r>
            <a:r>
              <a:rPr lang="ru-RU" dirty="0" smtClean="0"/>
              <a:t>РФ, п. </a:t>
            </a:r>
            <a:r>
              <a:rPr lang="ru-RU" dirty="0"/>
              <a:t>8 ч. 1 ст. 77 ТК РФ </a:t>
            </a:r>
            <a:r>
              <a:rPr lang="ru-RU" dirty="0" smtClean="0"/>
              <a:t>, п.</a:t>
            </a:r>
            <a:r>
              <a:rPr lang="ru-RU" dirty="0"/>
              <a:t> 9 ч. 1 ст. 77 ТК </a:t>
            </a:r>
            <a:r>
              <a:rPr lang="ru-RU" dirty="0" smtClean="0"/>
              <a:t>РФ)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400" dirty="0">
                <a:solidFill>
                  <a:schemeClr val="accent1">
                    <a:lumMod val="75000"/>
                  </a:schemeClr>
                </a:solidFill>
              </a:rPr>
              <a:t>Окончательный расчет производится в день увольнения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Трудовая книжка выдается в день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увольнения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/>
              <a:t>Внести запись об увольнении в трудовую книжку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/>
              <a:t>Выдать трудовую книжку работнику и внести </a:t>
            </a:r>
            <a:r>
              <a:rPr lang="ru-RU" dirty="0" smtClean="0"/>
              <a:t>запись  в </a:t>
            </a:r>
            <a:r>
              <a:rPr lang="ru-RU" dirty="0"/>
              <a:t>Книгу учета движения трудовых книжек и вкладышей в </a:t>
            </a:r>
            <a:r>
              <a:rPr lang="ru-RU" dirty="0" smtClean="0"/>
              <a:t>них или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Направить </a:t>
            </a:r>
            <a:r>
              <a:rPr lang="ru-RU" dirty="0"/>
              <a:t>уведомление работнику с предложением явиться за трудовой книжкой либо дать согласие на отправление трудовой книжки по почте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85738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ликвидацией организации либо прекращением деятельности индивидуальным предпринимателем (п. 1 ч. 1 ст. 81 ТК РФ) 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786874" cy="421484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Принимаем решение о ликвидации</a:t>
            </a:r>
          </a:p>
          <a:p>
            <a:pPr marL="514350" indent="-514350">
              <a:buAutoNum type="arabicPeriod"/>
            </a:pPr>
            <a:r>
              <a:rPr lang="ru-RU" dirty="0" smtClean="0"/>
              <a:t>Извещаем о ликвидации уполномоченные органы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Назначаем ликвидационную комиссию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Увольнение</a:t>
            </a:r>
          </a:p>
          <a:p>
            <a:pPr marL="514350" indent="-514350">
              <a:buFontTx/>
              <a:buChar char="-"/>
            </a:pPr>
            <a:r>
              <a:rPr lang="ru-RU" b="1" dirty="0" smtClean="0"/>
              <a:t>Известить службу занятости (не позднее чем за 2 месяца до начала проведения соответствующих мероприятий)</a:t>
            </a:r>
          </a:p>
          <a:p>
            <a:pPr marL="514350" indent="-514350">
              <a:buFontTx/>
              <a:buChar char="-"/>
            </a:pPr>
            <a:r>
              <a:rPr lang="ru-RU" b="1" dirty="0" smtClean="0"/>
              <a:t>Предупредить работника об увольнении (не позднее чем за 2 месяца до увольнения письменно под роспись.</a:t>
            </a:r>
          </a:p>
          <a:p>
            <a:pPr marL="514350" indent="-514350">
              <a:buFontTx/>
              <a:buChar char="-"/>
            </a:pPr>
            <a:r>
              <a:rPr lang="ru-RU" b="1" dirty="0" smtClean="0"/>
              <a:t>Оформить увольнение</a:t>
            </a:r>
          </a:p>
          <a:p>
            <a:pPr marL="514350" indent="-514350">
              <a:buFontTx/>
              <a:buChar char="-"/>
            </a:pPr>
            <a:r>
              <a:rPr lang="ru-RU" b="1" dirty="0" smtClean="0"/>
              <a:t>Произвести окончательный расчет с работником</a:t>
            </a:r>
          </a:p>
          <a:p>
            <a:pPr marL="514350" indent="-514350">
              <a:buFontTx/>
              <a:buChar char="-"/>
            </a:pPr>
            <a:r>
              <a:rPr lang="ru-RU" b="1" dirty="0" smtClean="0"/>
              <a:t>Выдать трудовую книжку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сокращением численности или штата работников организации, индивидуального предпринимателя</a:t>
            </a:r>
            <a:b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п.2 ч.1 ст. 81 ТК РФ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Увольнение по данному основанию может быть произведено, если одновременно выполнены два условия:</a:t>
            </a:r>
          </a:p>
          <a:p>
            <a:pPr marL="514350" indent="-514350">
              <a:buAutoNum type="arabicPeriod"/>
            </a:pPr>
            <a:r>
              <a:rPr lang="ru-RU" dirty="0" smtClean="0"/>
              <a:t>В организации по каким- то причинам происходит сокращение численности или штата работников, выраженное в уменьшении числа единиц по соответствующей специальности.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 возможность перевести работника с его согласия на другую работу (ч.2 ст. 81 ТК РФ)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Принимаем решение о сокращении</a:t>
            </a:r>
          </a:p>
          <a:p>
            <a:pPr marL="514350" indent="-514350">
              <a:buAutoNum type="arabicPeriod"/>
            </a:pPr>
            <a:r>
              <a:rPr lang="ru-RU" dirty="0" smtClean="0"/>
              <a:t>Увольнение</a:t>
            </a:r>
          </a:p>
          <a:p>
            <a:pPr marL="514350" indent="-514350">
              <a:buNone/>
            </a:pPr>
            <a:r>
              <a:rPr lang="ru-RU" dirty="0" smtClean="0"/>
              <a:t>-      известить службу занятости (не позднее чем за 2 месяца до начала проведения соответствующих мероприятий)</a:t>
            </a:r>
          </a:p>
          <a:p>
            <a:pPr marL="514350" indent="-514350">
              <a:buNone/>
            </a:pPr>
            <a:r>
              <a:rPr lang="ru-RU" dirty="0" smtClean="0"/>
              <a:t> -     известить профсоюз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Определить возможность увольнения работников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Учесть преимущественное право на оставление на работе (Ст. 179 ТК РФ)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Предупредить работника и предложить ему другую работу или предложить увольнение до истечения срока предупреждения об увольнении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Учесть гарантии для отдельных работников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Оформить увольнение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несоответствием работника занимаемой должности или выполняемой работе вследствие, подтвержденной результатами аттестации (п. 3ч. 1 ст. 81 ТК РФ)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Принимаем Положение об аттестации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Проводим аттестацию</a:t>
            </a:r>
          </a:p>
          <a:p>
            <a:pPr marL="514350" indent="-514350">
              <a:buNone/>
            </a:pPr>
            <a:r>
              <a:rPr lang="ru-RU" dirty="0" smtClean="0"/>
              <a:t>3.  Увольнение</a:t>
            </a:r>
            <a:endParaRPr lang="ru-RU" dirty="0"/>
          </a:p>
        </p:txBody>
      </p:sp>
      <p:pic>
        <p:nvPicPr>
          <p:cNvPr id="24578" name="Picture 2" descr="H:\Кадр.делопроизводство\carton-rouge-fo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214818"/>
            <a:ext cx="3071834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со сменой собственника имущества организации (п.4 ч.1 ст. 81 ТК РФ)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По данному основанию может быть расторгнуть трудовой договор с руководителем организации, его заместителями и главным бухгалтером. </a:t>
            </a:r>
          </a:p>
          <a:p>
            <a:pPr>
              <a:buNone/>
            </a:pPr>
            <a:r>
              <a:rPr lang="ru-RU" dirty="0" smtClean="0"/>
              <a:t>Новый собственник вправе прекратить трудовые отношения с такими работниками не позднее  3-х месяцев со дня возникновения у него права собственности (ст. 75 ТК РФ).</a:t>
            </a:r>
          </a:p>
          <a:p>
            <a:pPr>
              <a:buNone/>
            </a:pPr>
            <a:r>
              <a:rPr lang="ru-RU" dirty="0" smtClean="0"/>
              <a:t>При расторжении трудового договора по данному основанию каждому из названных работников выплачивается компенсация в размере не менее 3-х средних месячных заработка (ст. 181 ТК РФ)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совершением виновных действий работником, непосредственно обслуживающим денежные или товарные ценности, если эти действия дают основание для утраты доверия к нему со стороны работодателя (п.7 ч.1 ст. 81 ТК РФ)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Увольнение по данному основанию является мерой дисциплинарного взыскания.</a:t>
            </a:r>
          </a:p>
          <a:p>
            <a:pPr algn="ctr">
              <a:buNone/>
            </a:pPr>
            <a:r>
              <a:rPr lang="ru-RU" dirty="0" smtClean="0"/>
              <a:t>Утрата доверия должна основываться на конкретных фактах совершения работником виновных действий.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Непринятия работником мер по предотвращению или урегулированию конфликта интересов, стороной которого он является, непредставления или предоставления неполных или недостоверных сведений о своих доходах , расходах, об имуществе и обязательствах имущественного характера либо не предоставления или представления заведомо неполных или недостоверных сведений о доходах, расходах, об имуществе и обязательствах имущественного характера своих супруга(супруги) и несовершеннолетних детей, открытия (наличия) счетов (вкладов), хранения наличных денежных средств и ценностей  в иностранных банках, расположенных за пределами территории РФ , владения и (или) пользования иностранными финансовыми инструментами работником его супругом(супругой) и несовершеннолетними детьми в случаях, предусмотренных настоящим Кодексом,  другими федеральными законами, нормативными правовыми актами Президента РФ и Правительства РФ, если указанные действия дают основания для утраты доверия к работнику со стороны работодателя.    (п.7.1 ч.1 ст. 81 ТК РФ)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/>
              <a:t> </a:t>
            </a:r>
            <a:r>
              <a:rPr lang="ru-RU" sz="1800" dirty="0" smtClean="0"/>
              <a:t>Увольнение по данному основанию является мерой дисциплинарного взыскания.</a:t>
            </a:r>
            <a:br>
              <a:rPr lang="ru-RU" sz="1800" dirty="0" smtClean="0"/>
            </a:br>
            <a:r>
              <a:rPr lang="ru-RU" sz="1800" dirty="0" smtClean="0"/>
              <a:t>С 01.01.2018г. сведения о применении данного дисциплинарного взыскания включаются работодателем в реестр лиц, уволенных в связи с утратой доверия (ст. 15 ФЗ от 25.12.2008 № 273-ФЗ «О противодействии коррупции»)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совершением работником выполняющим воспитательные функции, аморального проступка, несовместимого с продолжением данной работы (п. 8 ч. 1 ст. 81 ТК РФ)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12579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Совершение аморального проступка должно быть доказано.</a:t>
            </a:r>
          </a:p>
          <a:p>
            <a:pPr algn="ctr">
              <a:buNone/>
            </a:pPr>
            <a:r>
              <a:rPr lang="ru-RU" dirty="0" smtClean="0"/>
              <a:t>В качестве доказательств совершения работником аморального проступка могут служить документы, составленные органами охраны общественного порядка.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 предоставлением работником работодателю подложных документов при заключении трудового договора (п. 11 ч. 1 ст. 81ТК РФ)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786058"/>
            <a:ext cx="8229600" cy="348298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Факт предъявления подложных документов – достаточное основание для прекращения трудового договора.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порядок оформления прекращения трудового договора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Зафиксировать основание для расторжения трудового договора</a:t>
            </a:r>
          </a:p>
          <a:p>
            <a:pPr marL="514350" indent="-514350">
              <a:buAutoNum type="arabicPeriod"/>
            </a:pPr>
            <a:r>
              <a:rPr lang="ru-RU" dirty="0" smtClean="0"/>
              <a:t>Издать приказ (распоряжение) о прекращении трудового договора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/>
              <a:t>Зарегистрировать </a:t>
            </a:r>
            <a:r>
              <a:rPr lang="ru-RU" dirty="0"/>
              <a:t>приказ (распоряжение) о прекращении трудового договора (увольнении)</a:t>
            </a:r>
          </a:p>
          <a:p>
            <a:pPr>
              <a:buNone/>
            </a:pPr>
            <a:r>
              <a:rPr lang="ru-RU" dirty="0" smtClean="0"/>
              <a:t>3.   Ознакомить </a:t>
            </a:r>
            <a:r>
              <a:rPr lang="ru-RU" dirty="0"/>
              <a:t>работника с приказом (распоряжением) о прекращении трудового договора (увольнении</a:t>
            </a:r>
            <a:r>
              <a:rPr lang="ru-RU" dirty="0" smtClean="0"/>
              <a:t>) или </a:t>
            </a:r>
            <a:r>
              <a:rPr lang="ru-RU" dirty="0"/>
              <a:t>Сделать запись на приказе (</a:t>
            </a:r>
            <a:r>
              <a:rPr lang="ru-RU" dirty="0" smtClean="0"/>
              <a:t>распоряжении) о </a:t>
            </a:r>
            <a:r>
              <a:rPr lang="ru-RU" dirty="0"/>
              <a:t>прекращении трудового договора и составить </a:t>
            </a:r>
            <a:r>
              <a:rPr lang="ru-RU" dirty="0" smtClean="0"/>
              <a:t>акт</a:t>
            </a:r>
          </a:p>
          <a:p>
            <a:pPr>
              <a:buNone/>
            </a:pPr>
            <a:r>
              <a:rPr lang="ru-RU" dirty="0" smtClean="0"/>
              <a:t>4.  Заполнить </a:t>
            </a:r>
            <a:r>
              <a:rPr lang="ru-RU" dirty="0"/>
              <a:t>раздел XI личной карточки работника (форма №Т-2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5.  Оформить </a:t>
            </a:r>
            <a:r>
              <a:rPr lang="ru-RU" dirty="0"/>
              <a:t>записку-расчет при прекращении (расторжении) трудового договора с работником (увольнении) (форма №Т-61)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  <a:p>
            <a:pPr marL="514350" indent="-514350">
              <a:buFont typeface="Arial" pitchFamily="34" charset="0"/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случаях, предусмотренных трудовым договором с руководителем организации и членами коллегиального исполнительного органа организации (п. 13 ч.1 ст. 81 ТК РФ)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2840039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Определяем дополнительное основание увольнения в трудовом договоре</a:t>
            </a:r>
          </a:p>
          <a:p>
            <a:pPr marL="514350" indent="-514350">
              <a:buAutoNum type="arabicPeriod"/>
            </a:pPr>
            <a:r>
              <a:rPr lang="ru-RU" dirty="0" smtClean="0"/>
              <a:t>Фиксируем факт наличия основания увольнения, предусмотренного трудовым договором</a:t>
            </a:r>
          </a:p>
          <a:p>
            <a:pPr marL="514350" indent="-514350">
              <a:buAutoNum type="arabicPeriod"/>
            </a:pPr>
            <a:r>
              <a:rPr lang="ru-RU" dirty="0" smtClean="0"/>
              <a:t>Увольнение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2500330"/>
          </a:xfrm>
        </p:spPr>
        <p:txBody>
          <a:bodyPr>
            <a:normAutofit fontScale="90000"/>
          </a:bodyPr>
          <a:lstStyle/>
          <a:p>
            <a:r>
              <a:rPr lang="ru-RU" sz="3000" dirty="0">
                <a:solidFill>
                  <a:schemeClr val="accent1">
                    <a:lumMod val="75000"/>
                  </a:schemeClr>
                </a:solidFill>
              </a:rPr>
              <a:t>Окончательный расчет производится в день </a:t>
            </a: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увольнения в соответствии со ст. 140 ТК РФ</a:t>
            </a:r>
            <a:b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dirty="0" smtClean="0"/>
              <a:t>Днем прекращения трудового договора во всех случаях является последний день работы работника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5719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Трудовая книжка выдается в день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увольнения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/>
              <a:t>Внести запись об увольнении в трудовую книжку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/>
              <a:t>Выдать трудовую книжку работнику и внести </a:t>
            </a:r>
            <a:r>
              <a:rPr lang="ru-RU" dirty="0" smtClean="0"/>
              <a:t>запись  в </a:t>
            </a:r>
            <a:r>
              <a:rPr lang="ru-RU" dirty="0"/>
              <a:t>Книгу учета движения трудовых книжек и вкладышей в </a:t>
            </a:r>
            <a:r>
              <a:rPr lang="ru-RU" dirty="0" smtClean="0"/>
              <a:t>них или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Направить </a:t>
            </a:r>
            <a:r>
              <a:rPr lang="ru-RU" dirty="0"/>
              <a:t>уведомление работнику с предложением явиться за трудовой книжкой либо дать согласие на отправление трудовой книжки по почте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008313" cy="135729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по соглашению сторон (п.1ч.1ст.77 ТК РФ)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85720" y="1357298"/>
            <a:ext cx="3179793" cy="5286412"/>
          </a:xfrm>
        </p:spPr>
        <p:txBody>
          <a:bodyPr>
            <a:normAutofit fontScale="77500" lnSpcReduction="20000"/>
          </a:bodyPr>
          <a:lstStyle/>
          <a:p>
            <a:r>
              <a:rPr lang="ru-RU" sz="1800" dirty="0" smtClean="0"/>
              <a:t>Трудовой </a:t>
            </a:r>
            <a:r>
              <a:rPr lang="ru-RU" sz="1800" dirty="0"/>
              <a:t>договор, заключенный как на определенный, так и на </a:t>
            </a:r>
            <a:r>
              <a:rPr lang="ru-RU" sz="1800" dirty="0" smtClean="0"/>
              <a:t>неопределенный </a:t>
            </a:r>
            <a:r>
              <a:rPr lang="ru-RU" sz="1800" dirty="0"/>
              <a:t>срок, может быть прекращен в любое время, если его стороны - работник и работодатель - придут к соглашению об этом. Для прекращения трудового договора по данному основанию необходимо </a:t>
            </a:r>
            <a:r>
              <a:rPr lang="ru-RU" sz="1800" dirty="0" smtClean="0"/>
              <a:t>согласованное </a:t>
            </a:r>
            <a:r>
              <a:rPr lang="ru-RU" sz="1800" dirty="0"/>
              <a:t>письменное волеизъявление обеих сторон трудового договора </a:t>
            </a:r>
            <a:r>
              <a:rPr lang="ru-RU" sz="1800" dirty="0" smtClean="0"/>
              <a:t>.</a:t>
            </a:r>
          </a:p>
          <a:p>
            <a:r>
              <a:rPr lang="ru-RU" sz="1800" dirty="0"/>
              <a:t>В </a:t>
            </a:r>
            <a:r>
              <a:rPr lang="ru-RU" sz="1800" i="1" dirty="0"/>
              <a:t>письменном соглашении сторон </a:t>
            </a:r>
            <a:r>
              <a:rPr lang="ru-RU" sz="1800" dirty="0"/>
              <a:t>о прекращении трудового договора следует указать:</a:t>
            </a:r>
          </a:p>
          <a:p>
            <a:pPr lvl="0"/>
            <a:r>
              <a:rPr lang="ru-RU" sz="1800" dirty="0" smtClean="0"/>
              <a:t>1. основание </a:t>
            </a:r>
            <a:r>
              <a:rPr lang="ru-RU" sz="1800" dirty="0"/>
              <a:t>прекращения трудового договора;</a:t>
            </a:r>
          </a:p>
          <a:p>
            <a:pPr lvl="0"/>
            <a:r>
              <a:rPr lang="ru-RU" sz="1800" i="1" dirty="0" smtClean="0"/>
              <a:t>2. конкретную </a:t>
            </a:r>
            <a:r>
              <a:rPr lang="ru-RU" sz="1800" i="1" dirty="0"/>
              <a:t>дату прекращения трудового отношения, </a:t>
            </a:r>
            <a:r>
              <a:rPr lang="ru-RU" sz="1800" dirty="0"/>
              <a:t>т.е. последний день работы;</a:t>
            </a:r>
          </a:p>
          <a:p>
            <a:r>
              <a:rPr lang="ru-RU" sz="1800" i="1" dirty="0" smtClean="0"/>
              <a:t>3. сумму</a:t>
            </a:r>
            <a:r>
              <a:rPr lang="ru-RU" sz="1800" i="1" dirty="0"/>
              <a:t>, полагающейся работнику денежной выплаты: </a:t>
            </a:r>
            <a:r>
              <a:rPr lang="ru-RU" sz="1800" dirty="0"/>
              <a:t>заработная плата, не полученная ко дню увольнения, компенсация за неиспользованный отпуск, иные выплаты, предусмотренные законодательством, локальными нормативными актами и коллективным договором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868" y="357166"/>
          <a:ext cx="5143536" cy="6215106"/>
        </p:xfrm>
        <a:graphic>
          <a:graphicData uri="http://schemas.openxmlformats.org/presentationml/2006/ole">
            <p:oleObj spid="_x0000_s1026" name="Document" r:id="rId3" imgW="5289759" imgH="7498331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Расторжение трудового договора по инициативе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работника    (п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3 ч. 1 ст. 77 ТК РФ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000" dirty="0"/>
          </a:p>
        </p:txBody>
      </p:sp>
      <p:sp>
        <p:nvSpPr>
          <p:cNvPr id="4" name="Текст 3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Работник </a:t>
            </a:r>
            <a:r>
              <a:rPr lang="ru-RU" dirty="0"/>
              <a:t>имеет право расторгнуть по собственному желанию заключенный с ним </a:t>
            </a:r>
            <a:r>
              <a:rPr lang="ru-RU" i="1" dirty="0"/>
              <a:t>трудовой договор </a:t>
            </a:r>
            <a:r>
              <a:rPr lang="ru-RU" dirty="0"/>
              <a:t>по правилам, определенным ст. 80 ТК РФ. При этом не имеет значения, заключен ли с работником срочный трудовой договор или трудовой договор на неопределенный </a:t>
            </a:r>
            <a:r>
              <a:rPr lang="ru-RU" dirty="0" smtClean="0"/>
              <a:t>срок.</a:t>
            </a:r>
          </a:p>
          <a:p>
            <a:pPr>
              <a:buNone/>
            </a:pPr>
            <a:r>
              <a:rPr lang="ru-RU" dirty="0"/>
              <a:t>Работник не обязан указывать причину, побудившую его расторгнуть трудовой договор с </a:t>
            </a:r>
            <a:r>
              <a:rPr lang="ru-RU" dirty="0" smtClean="0"/>
              <a:t>работодателем.</a:t>
            </a:r>
          </a:p>
          <a:p>
            <a:pPr>
              <a:buNone/>
            </a:pPr>
            <a:r>
              <a:rPr lang="ru-RU" dirty="0"/>
              <a:t>Работник имеет право расторгнуть трудовой договор, предупредив об этом работодателя в письменной форме </a:t>
            </a:r>
            <a:r>
              <a:rPr lang="ru-RU" i="1" dirty="0" smtClean="0"/>
              <a:t>(заявление</a:t>
            </a:r>
            <a:r>
              <a:rPr lang="ru-RU" i="1" dirty="0"/>
              <a:t>) </a:t>
            </a:r>
            <a:r>
              <a:rPr lang="ru-RU" dirty="0" smtClean="0"/>
              <a:t> </a:t>
            </a:r>
            <a:r>
              <a:rPr lang="ru-RU" i="1" dirty="0"/>
              <a:t>не позднее </a:t>
            </a:r>
            <a:r>
              <a:rPr lang="ru-RU" i="1" dirty="0" smtClean="0"/>
              <a:t>чем </a:t>
            </a:r>
            <a:r>
              <a:rPr lang="ru-RU" i="1" dirty="0"/>
              <a:t>за 2 </a:t>
            </a:r>
            <a:r>
              <a:rPr lang="ru-RU" i="1" dirty="0" smtClean="0"/>
              <a:t>недели</a:t>
            </a:r>
          </a:p>
          <a:p>
            <a:pPr>
              <a:buNone/>
            </a:pPr>
            <a:r>
              <a:rPr lang="ru-RU" dirty="0"/>
              <a:t>В некоторых случаях закон </a:t>
            </a:r>
            <a:r>
              <a:rPr lang="ru-RU" dirty="0" smtClean="0"/>
              <a:t>предусматривает изменение </a:t>
            </a:r>
            <a:r>
              <a:rPr lang="ru-RU" dirty="0"/>
              <a:t>данного </a:t>
            </a:r>
            <a:r>
              <a:rPr lang="ru-RU" dirty="0" smtClean="0"/>
              <a:t>срока:</a:t>
            </a:r>
          </a:p>
          <a:p>
            <a:pPr>
              <a:buFontTx/>
              <a:buChar char="-"/>
            </a:pPr>
            <a:r>
              <a:rPr lang="ru-RU" dirty="0" smtClean="0"/>
              <a:t>руководитель организации – не позднее чем за 1 месяц (Ст. 280 ТК РФ)</a:t>
            </a:r>
          </a:p>
          <a:p>
            <a:pPr>
              <a:buFontTx/>
              <a:buChar char="-"/>
            </a:pPr>
            <a:r>
              <a:rPr lang="ru-RU" dirty="0" smtClean="0"/>
              <a:t>работник, заключивший трудовой договор на срок до двух месяцев – не позднее чем за 3 календарных дня (Ст. 292 ТК РФ)</a:t>
            </a:r>
          </a:p>
          <a:p>
            <a:pPr>
              <a:buFontTx/>
              <a:buChar char="-"/>
            </a:pPr>
            <a:r>
              <a:rPr lang="ru-RU" dirty="0" smtClean="0"/>
              <a:t>работники, занятые на сезонных работах – не позднее чем за 3 календарных дня (Ст. 296 ТК РФ)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>
                <a:solidFill>
                  <a:schemeClr val="tx2"/>
                </a:solidFill>
              </a:rPr>
              <a:t>Основная цель предупреждения </a:t>
            </a:r>
            <a:r>
              <a:rPr lang="ru-RU" dirty="0"/>
              <a:t>о предстоящем расторжении трудового договора - дать возможность работодателю подобрать нового работника на место увольняющегося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Порядок расторжение трудового договора по инициативе работника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Регистрируем заявление работника об увольнении по собственному желанию.</a:t>
            </a:r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142976" y="2765449"/>
          <a:ext cx="6858048" cy="3878261"/>
        </p:xfrm>
        <a:graphic>
          <a:graphicData uri="http://schemas.openxmlformats.org/presentationml/2006/ole">
            <p:oleObj spid="_x0000_s2050" name="Document" r:id="rId3" imgW="5117381" imgH="4020614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Увольнение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Оформить расторжение трудового </a:t>
            </a:r>
            <a:r>
              <a:rPr lang="ru-RU" u="sng" dirty="0"/>
              <a:t>договора по окончании </a:t>
            </a:r>
            <a:r>
              <a:rPr lang="ru-RU" dirty="0"/>
              <a:t>предусмотренного законом срока предупреждения об </a:t>
            </a:r>
            <a:r>
              <a:rPr lang="ru-RU" dirty="0" smtClean="0"/>
              <a:t>увольнении    или</a:t>
            </a:r>
            <a:endParaRPr lang="ru-RU" dirty="0"/>
          </a:p>
          <a:p>
            <a:pPr>
              <a:buNone/>
            </a:pPr>
            <a:r>
              <a:rPr lang="ru-RU" dirty="0" smtClean="0"/>
              <a:t>Оформить </a:t>
            </a:r>
            <a:r>
              <a:rPr lang="ru-RU" dirty="0"/>
              <a:t>расторжение трудового договора </a:t>
            </a:r>
            <a:r>
              <a:rPr lang="ru-RU" u="sng" dirty="0"/>
              <a:t>до окончания </a:t>
            </a:r>
            <a:r>
              <a:rPr lang="ru-RU" dirty="0"/>
              <a:t>предусмотренного законом срока предупреждения об </a:t>
            </a:r>
            <a:r>
              <a:rPr lang="ru-RU" dirty="0" smtClean="0"/>
              <a:t>увольнении    или</a:t>
            </a:r>
            <a:endParaRPr lang="ru-RU" dirty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Оформить расторжение трудового договора </a:t>
            </a:r>
            <a:r>
              <a:rPr lang="ru-RU" u="sng" dirty="0"/>
              <a:t>до окончания</a:t>
            </a:r>
            <a:r>
              <a:rPr lang="ru-RU" dirty="0"/>
              <a:t> предусмотренного законом срока предупреждения </a:t>
            </a:r>
            <a:r>
              <a:rPr lang="ru-RU" u="sng" dirty="0"/>
              <a:t>при наличии уважительных </a:t>
            </a:r>
            <a:r>
              <a:rPr lang="ru-RU" u="sng" dirty="0" smtClean="0"/>
              <a:t>обстоятельств</a:t>
            </a:r>
            <a:r>
              <a:rPr lang="ru-RU" dirty="0" smtClean="0"/>
              <a:t>.  (ст. 80 ТК РФ)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Произвести окончательный расчет с работником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Выдать трудовую книжку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Прекращение трудового договора в связи с переводом работника по его просьбе или с его согласия к другому </a:t>
            </a: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работодателю     (п</a:t>
            </a:r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5 ч. 1 ст. 77 ТК РФ)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В соответствии </a:t>
            </a:r>
            <a:r>
              <a:rPr lang="ru-RU" dirty="0"/>
              <a:t>с законодательством любой работодатель имеет право пригласить на работу работника, направив </a:t>
            </a:r>
            <a:r>
              <a:rPr lang="ru-RU" i="1" dirty="0"/>
              <a:t>приглашение о приеме на работу </a:t>
            </a:r>
            <a:r>
              <a:rPr lang="ru-RU" dirty="0"/>
              <a:t>непосредственно работнику или его работодателю.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Для </a:t>
            </a:r>
            <a:r>
              <a:rPr lang="ru-RU" dirty="0"/>
              <a:t>работников, приглашенных в порядке перевода к другому работодателю, ТК РФ устанавливает ряд гарантий. Так, ч. 4 ст. 64 ТК РФ запрещает отказывать в заключении трудового договора лицам, приглашенным в письменной </a:t>
            </a:r>
            <a:r>
              <a:rPr lang="ru-RU" dirty="0" smtClean="0"/>
              <a:t>форме </a:t>
            </a:r>
            <a:r>
              <a:rPr lang="ru-RU" dirty="0"/>
              <a:t>на работу в порядке перевода от </a:t>
            </a:r>
            <a:r>
              <a:rPr lang="ru-RU" dirty="0" smtClean="0"/>
              <a:t>другого работодателя</a:t>
            </a:r>
            <a:r>
              <a:rPr lang="ru-RU" dirty="0"/>
              <a:t>, </a:t>
            </a:r>
            <a:r>
              <a:rPr lang="ru-RU" i="1" dirty="0"/>
              <a:t>в течение одного месяца со дня увольнения с прежнего места </a:t>
            </a:r>
            <a:r>
              <a:rPr lang="ru-RU" i="1" dirty="0" smtClean="0"/>
              <a:t>работы.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2321</Words>
  <Application>Microsoft Office PowerPoint</Application>
  <PresentationFormat>Экран (4:3)</PresentationFormat>
  <Paragraphs>147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Document</vt:lpstr>
      <vt:lpstr>Прекращение трудового договора по общим основаниям. Пункты 1,3,5,6 и 11 части 1 статьи 77 ТК РФ</vt:lpstr>
      <vt:lpstr>Общие положения</vt:lpstr>
      <vt:lpstr>Общий порядок оформления прекращения трудового договора</vt:lpstr>
      <vt:lpstr>Окончательный расчет производится в день увольнения в соответствии со ст. 140 ТК РФ Днем прекращения трудового договора во всех случаях является последний день работы работника </vt:lpstr>
      <vt:lpstr>Прекращение трудового договора по соглашению сторон (п.1ч.1ст.77 ТК РФ)</vt:lpstr>
      <vt:lpstr>Расторжение трудового договора по инициативе работника    (п. 3 ч. 1 ст. 77 ТК РФ)</vt:lpstr>
      <vt:lpstr>Порядок расторжение трудового договора по инициативе работника</vt:lpstr>
      <vt:lpstr>2. Увольнение</vt:lpstr>
      <vt:lpstr>Прекращение трудового договора в связи с переводом работника по его просьбе или с его согласия к другому работодателю     (п. 5 ч. 1 ст. 77 ТК РФ) </vt:lpstr>
      <vt:lpstr>Слайд 10</vt:lpstr>
      <vt:lpstr>Прекращение трудового договора в случае отказа работника от продолжения работы в связи со сменой собственника имущества организации, с изменением подведомственности (подчиненности) организации  либо ее реорганизацией (п.6 ч. 1 ст. 77 ТК РФ) </vt:lpstr>
      <vt:lpstr>Слайд 12</vt:lpstr>
      <vt:lpstr>Прекращение трудового договора в связи с нарушением установленных ТК РФ или иным федеральным законом правил заключения трудового договора, если это нарушение исключает возможность продолжения работы (п. 11 ч. 1 ст. 77, ст. 84 ТК РФ) </vt:lpstr>
      <vt:lpstr>Вариант 1. Если вины работника в нарушении установленных ТК РФ или иным федеральным законом правил заключения трудового договора нет, то порядок прекращения трудового договора по п. 11 ст. 77 ТК РФ , ст. 84 ТК РФ следующий. </vt:lpstr>
      <vt:lpstr>Прекращение трудового договора по инициативе работодателя пункты 1-4, 7, 8, 11  и части 1 статьи 81 ТК РФ</vt:lpstr>
      <vt:lpstr>Общие положения</vt:lpstr>
      <vt:lpstr>Нельзя уволить по инициативе работодателя:</vt:lpstr>
      <vt:lpstr>Должно быть учтено мнение соответствующего органа (получено его согласие) (ст. 373 ТК РФ)</vt:lpstr>
      <vt:lpstr>Увольнение должно быть надлежащим образом оформлено</vt:lpstr>
      <vt:lpstr>Окончательный расчет производится в день увольнения </vt:lpstr>
      <vt:lpstr>Прекращение трудового договора в связи с ликвидацией организации либо прекращением деятельности индивидуальным предпринимателем (п. 1 ч. 1 ст. 81 ТК РФ) </vt:lpstr>
      <vt:lpstr>Прекращение трудового договора в связи с сокращением численности или штата работников организации, индивидуального предпринимателя п.2 ч.1 ст. 81 ТК РФ</vt:lpstr>
      <vt:lpstr>Слайд 23</vt:lpstr>
      <vt:lpstr>Прекращение трудового договора в связи с несоответствием работника занимаемой должности или выполняемой работе вследствие, подтвержденной результатами аттестации (п. 3ч. 1 ст. 81 ТК РФ)</vt:lpstr>
      <vt:lpstr>Прекращение трудового договора в связи со сменой собственника имущества организации (п.4 ч.1 ст. 81 ТК РФ)</vt:lpstr>
      <vt:lpstr>Прекращение трудового договора в связи с совершением виновных действий работником, непосредственно обслуживающим денежные или товарные ценности, если эти действия дают основание для утраты доверия к нему со стороны работодателя (п.7 ч.1 ст. 81 ТК РФ)</vt:lpstr>
      <vt:lpstr>  Непринятия работником мер по предотвращению или урегулированию конфликта интересов, стороной которого он является, непредставления или предоставления неполных или недостоверных сведений о своих доходах , расходах, об имуществе и обязательствах имущественного характера либо не предоставления или представления заведомо неполных или недостоверных сведений о доходах, расходах, об имуществе и обязательствах имущественного характера своих супруга(супруги) и несовершеннолетних детей, открытия (наличия) счетов (вкладов), хранения наличных денежных средств и ценностей  в иностранных банках, расположенных за пределами территории РФ , владения и (или) пользования иностранными финансовыми инструментами работником его супругом(супругой) и несовершеннолетними детьми в случаях, предусмотренных настоящим Кодексом,  другими федеральными законами, нормативными правовыми актами Президента РФ и Правительства РФ, если указанные действия дают основания для утраты доверия к работнику со стороны работодателя.    (п.7.1 ч.1 ст. 81 ТК РФ)  Увольнение по данному основанию является мерой дисциплинарного взыскания. С 01.01.2018г. сведения о применении данного дисциплинарного взыскания включаются работодателем в реестр лиц, уволенных в связи с утратой доверия (ст. 15 ФЗ от 25.12.2008 № 273-ФЗ «О противодействии коррупции»)  </vt:lpstr>
      <vt:lpstr>Прекращение трудового договора в связи с совершением работником выполняющим воспитательные функции, аморального проступка, несовместимого с продолжением данной работы (п. 8 ч. 1 ст. 81 ТК РФ) </vt:lpstr>
      <vt:lpstr>Прекращение трудового договора в связи с  предоставлением работником работодателю подложных документов при заключении трудового договора (п. 11 ч. 1 ст. 81ТК РФ)</vt:lpstr>
      <vt:lpstr>Прекращение трудового договора в случаях, предусмотренных трудовым договором с руководителем организации и членами коллегиального исполнительного органа организации (п. 13 ч.1 ст. 81 ТК РФ)</vt:lpstr>
    </vt:vector>
  </TitlesOfParts>
  <Company>wotk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Прекращение трудового договора по общим основаниям. Пункты 1,3,5,6 и 11 части 1 статьи 77 ТК РФ</dc:title>
  <dc:creator>Елена Ю. Выдрина</dc:creator>
  <cp:lastModifiedBy>EVidrina</cp:lastModifiedBy>
  <cp:revision>53</cp:revision>
  <dcterms:created xsi:type="dcterms:W3CDTF">2013-12-05T13:33:16Z</dcterms:created>
  <dcterms:modified xsi:type="dcterms:W3CDTF">2018-06-07T12:26:40Z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